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71" r:id="rId13"/>
    <p:sldId id="274" r:id="rId14"/>
    <p:sldId id="275" r:id="rId15"/>
    <p:sldId id="276" r:id="rId16"/>
    <p:sldId id="265" r:id="rId17"/>
    <p:sldId id="266" r:id="rId18"/>
    <p:sldId id="267" r:id="rId19"/>
    <p:sldId id="268" r:id="rId20"/>
    <p:sldId id="272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37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6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3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7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2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1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67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7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0CC21-53CD-4987-953A-BC03FB8302C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1B73D-E031-4DA1-B639-36533625B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84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Athletic Events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6400800" cy="10668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Prepared By:</a:t>
            </a:r>
          </a:p>
          <a:p>
            <a:r>
              <a:rPr lang="en-US" b="1" i="1">
                <a:solidFill>
                  <a:srgbClr val="FF0000"/>
                </a:solidFill>
              </a:rPr>
              <a:t>Shafqat Ali</a:t>
            </a: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Waqas Ihsan\Desktop\download (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77181"/>
            <a:ext cx="5867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410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Field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Warm Up at the Competition Area</a:t>
            </a:r>
          </a:p>
          <a:p>
            <a:r>
              <a:rPr lang="en-US" b="1" dirty="0" smtClean="0"/>
              <a:t>At the Competition Area and before the beginning of the events, each athlete may have practice trials.</a:t>
            </a:r>
          </a:p>
          <a:p>
            <a:r>
              <a:rPr lang="en-US" b="1" dirty="0" smtClean="0"/>
              <a:t>In the case of throwing events</a:t>
            </a:r>
            <a:r>
              <a:rPr lang="en-US" b="1" dirty="0"/>
              <a:t>, the practice </a:t>
            </a:r>
            <a:r>
              <a:rPr lang="en-US" b="1" dirty="0" smtClean="0"/>
              <a:t>trials will be in drawn order and always under the supervision of the Judge.</a:t>
            </a:r>
          </a:p>
          <a:p>
            <a:r>
              <a:rPr lang="en-US" b="1" dirty="0" smtClean="0"/>
              <a:t>Once the competition has begun, athletes are not permitted to use, for practice purposes, as appropriate:</a:t>
            </a:r>
          </a:p>
          <a:p>
            <a:pPr marL="514350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00B050"/>
                </a:solidFill>
              </a:rPr>
              <a:t>The Runway or Take Off Area</a:t>
            </a:r>
          </a:p>
          <a:p>
            <a:pPr marL="514350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00B050"/>
                </a:solidFill>
              </a:rPr>
              <a:t>Implements </a:t>
            </a:r>
          </a:p>
          <a:p>
            <a:pPr marL="514350" indent="-514350">
              <a:buFont typeface="+mj-lt"/>
              <a:buAutoNum type="alphaLcParenR"/>
            </a:pPr>
            <a:r>
              <a:rPr lang="en-US" b="1" dirty="0" smtClean="0">
                <a:solidFill>
                  <a:srgbClr val="00B050"/>
                </a:solidFill>
              </a:rPr>
              <a:t>The Circles or the Ground within the sector with or without Implements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806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Field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Markers</a:t>
            </a:r>
          </a:p>
          <a:p>
            <a:r>
              <a:rPr lang="en-US" b="1" dirty="0" smtClean="0"/>
              <a:t>In all Field Events where a Runway is used, Markers shall be placed alongside it, except for High Jump where the Markers can be placed on the Runway.</a:t>
            </a:r>
          </a:p>
          <a:p>
            <a:r>
              <a:rPr lang="en-US" b="1" dirty="0" smtClean="0"/>
              <a:t>For Throws made from Circle, an Athlete may use one Marker only.</a:t>
            </a:r>
          </a:p>
          <a:p>
            <a:r>
              <a:rPr lang="en-US" b="1" dirty="0" smtClean="0"/>
              <a:t>This Marker may be placed only on the ground in the area immediately behind or adjust to the Circle.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07806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Field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Competing Order</a:t>
            </a:r>
          </a:p>
          <a:p>
            <a:r>
              <a:rPr lang="en-US" b="1" dirty="0" smtClean="0"/>
              <a:t>The Athletes shall compete in an order drawn by Lot.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Trials </a:t>
            </a:r>
          </a:p>
          <a:p>
            <a:r>
              <a:rPr lang="en-US" b="1" dirty="0" smtClean="0"/>
              <a:t>In all Field Events except for High Jump and Pool Vault, where there more than 8 Athletes, each Athlete shall be allowed  three Trials.</a:t>
            </a:r>
          </a:p>
          <a:p>
            <a:r>
              <a:rPr lang="en-US" b="1" dirty="0" smtClean="0"/>
              <a:t>Where there are 8 or less than 8 Athletes, each athlete shall be awarded 6 Trials.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07806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Field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864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Completion of Trials</a:t>
            </a:r>
          </a:p>
          <a:p>
            <a:r>
              <a:rPr lang="en-US" b="1" dirty="0" smtClean="0"/>
              <a:t>The Judge shall raise a white Flag to indicate a valid Trial.</a:t>
            </a:r>
          </a:p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Obstruction</a:t>
            </a:r>
          </a:p>
          <a:p>
            <a:r>
              <a:rPr lang="en-US" b="1" dirty="0" smtClean="0"/>
              <a:t>If, for any reason, an athlete is hampered in a trial, the Referee shall have the authority to award him a substitute Trial.</a:t>
            </a:r>
          </a:p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Delay </a:t>
            </a:r>
          </a:p>
          <a:p>
            <a:r>
              <a:rPr lang="en-US" b="1" dirty="0" smtClean="0"/>
              <a:t>An Athlete who unreasonably delays making a Trial, will be disallowed for that Trial and record as a failure.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53075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Field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Change of Competition Area</a:t>
            </a:r>
          </a:p>
          <a:p>
            <a:r>
              <a:rPr lang="en-US" b="1" dirty="0" smtClean="0"/>
              <a:t>The appropriate Referee shall have the authority to change the place of competition if, in his opinion the conditions justify it.</a:t>
            </a:r>
          </a:p>
          <a:p>
            <a:r>
              <a:rPr lang="en-US" b="1" dirty="0" smtClean="0"/>
              <a:t>Such a change should be made after a round has been completed.</a:t>
            </a:r>
          </a:p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Ties </a:t>
            </a:r>
          </a:p>
          <a:p>
            <a:r>
              <a:rPr lang="en-US" b="1" dirty="0" smtClean="0"/>
              <a:t>Except for High jump and Pool Vault, the second best performance of the tying athletes shall resolve the Tie.</a:t>
            </a:r>
          </a:p>
          <a:p>
            <a:r>
              <a:rPr lang="en-US" b="1" dirty="0" smtClean="0"/>
              <a:t>Then, if necessary the third best, and so on.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53075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Field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If the Tie remain and concern first place, the athletes having achieved the same results will compete again in the same order in a new trial until the Tie is resolved.</a:t>
            </a:r>
          </a:p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Result</a:t>
            </a:r>
          </a:p>
          <a:p>
            <a:r>
              <a:rPr lang="en-US" b="1" dirty="0" smtClean="0"/>
              <a:t>Each athlete shall be credited with the best of all his Trials including those achieved in resolving a Tie for the First Place.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53075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Cross Country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/>
              <a:t>Cross country running is a sport in which teams and individuals run a race on open-air courses over natural terrain. </a:t>
            </a:r>
          </a:p>
          <a:p>
            <a:r>
              <a:rPr lang="en-US" b="1" dirty="0" smtClean="0"/>
              <a:t>Sometimes </a:t>
            </a:r>
            <a:r>
              <a:rPr lang="en-US" b="1" dirty="0"/>
              <a:t>the runners are referred to </a:t>
            </a:r>
            <a:r>
              <a:rPr lang="en-US" b="1" dirty="0" smtClean="0"/>
              <a:t>as “</a:t>
            </a:r>
            <a:r>
              <a:rPr lang="en-US" b="1" dirty="0"/>
              <a:t> </a:t>
            </a:r>
            <a:r>
              <a:rPr lang="en-US" b="1" i="1" dirty="0" smtClean="0"/>
              <a:t>Harriers “</a:t>
            </a:r>
            <a:r>
              <a:rPr lang="en-US" b="1" dirty="0" smtClean="0"/>
              <a:t>.</a:t>
            </a:r>
            <a:endParaRPr lang="en-US" b="1" baseline="30000" dirty="0"/>
          </a:p>
          <a:p>
            <a:r>
              <a:rPr lang="en-US" b="1" dirty="0"/>
              <a:t>The course, typically 4–12 </a:t>
            </a:r>
            <a:r>
              <a:rPr lang="en-US" b="1" dirty="0" smtClean="0"/>
              <a:t>kilometers  </a:t>
            </a:r>
            <a:r>
              <a:rPr lang="en-US" b="1" dirty="0"/>
              <a:t>long, may include surfaces of grass, </a:t>
            </a:r>
            <a:r>
              <a:rPr lang="en-US" b="1" dirty="0" smtClean="0"/>
              <a:t>or</a:t>
            </a:r>
            <a:r>
              <a:rPr lang="en-US" b="1" dirty="0"/>
              <a:t> earth</a:t>
            </a:r>
            <a:r>
              <a:rPr lang="en-US" b="1" dirty="0" smtClean="0"/>
              <a:t>, and include</a:t>
            </a:r>
            <a:r>
              <a:rPr lang="en-US" b="1" dirty="0"/>
              <a:t> hills, flat ground and sometimes gravel road.</a:t>
            </a:r>
          </a:p>
        </p:txBody>
      </p:sp>
    </p:spTree>
    <p:extLst>
      <p:ext uri="{BB962C8B-B14F-4D97-AF65-F5344CB8AC3E}">
        <p14:creationId xmlns:p14="http://schemas.microsoft.com/office/powerpoint/2010/main" val="2108035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Cross Country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>
                <a:solidFill>
                  <a:srgbClr val="002060"/>
                </a:solidFill>
              </a:rPr>
              <a:t>Race </a:t>
            </a:r>
            <a:r>
              <a:rPr lang="en-US" b="1" dirty="0" smtClean="0">
                <a:solidFill>
                  <a:srgbClr val="002060"/>
                </a:solidFill>
              </a:rPr>
              <a:t>course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/>
              <a:t>Cross country courses generally are laid out on an open or woodland area. The IAAF recommends that courses be grass-covered, and have rolling terrain with frequent but smooth turns. </a:t>
            </a:r>
            <a:endParaRPr lang="en-US" b="1" dirty="0" smtClean="0"/>
          </a:p>
          <a:p>
            <a:r>
              <a:rPr lang="en-US" b="1" dirty="0" smtClean="0"/>
              <a:t>Courses </a:t>
            </a:r>
            <a:r>
              <a:rPr lang="en-US" b="1" dirty="0"/>
              <a:t>consist of one or more loops, with a long straight at the start and another leading to the finish line</a:t>
            </a:r>
            <a:r>
              <a:rPr lang="en-US" b="1" dirty="0" smtClean="0"/>
              <a:t>.</a:t>
            </a:r>
          </a:p>
          <a:p>
            <a:r>
              <a:rPr lang="en-US" b="1" dirty="0"/>
              <a:t>According to the IAAF, an ideal cross country course has a loop of 1,750 to 2,000 </a:t>
            </a:r>
            <a:r>
              <a:rPr lang="en-US" b="1" dirty="0" smtClean="0"/>
              <a:t>meters laid </a:t>
            </a:r>
            <a:r>
              <a:rPr lang="en-US" b="1" dirty="0"/>
              <a:t>out on an open or wooded </a:t>
            </a:r>
            <a:r>
              <a:rPr lang="en-US" b="1" dirty="0" smtClean="0"/>
              <a:t>land.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08035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Cross Country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>
                <a:solidFill>
                  <a:srgbClr val="002060"/>
                </a:solidFill>
              </a:rPr>
              <a:t>Season</a:t>
            </a:r>
          </a:p>
          <a:p>
            <a:r>
              <a:rPr lang="en-US" b="1" dirty="0" smtClean="0"/>
              <a:t>The </a:t>
            </a:r>
            <a:r>
              <a:rPr lang="en-US" b="1" dirty="0"/>
              <a:t>Cross-Country season should normally extend throughout the winter months after the close of the track and field season</a:t>
            </a:r>
            <a:r>
              <a:rPr lang="en-US" b="1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294053"/>
              </p:ext>
            </p:extLst>
          </p:nvPr>
        </p:nvGraphicFramePr>
        <p:xfrm>
          <a:off x="427703" y="6172200"/>
          <a:ext cx="8229600" cy="273574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3678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78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57200" y="3429000"/>
            <a:ext cx="8001000" cy="5330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42830" rIns="9144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Distances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Distances at IAAF World Cross-Country Championships should be approximately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indent="-342900" fontAlgn="ctr"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B050"/>
                </a:solidFill>
              </a:rPr>
              <a:t>Men </a:t>
            </a:r>
            <a:r>
              <a:rPr lang="en-US" sz="2800" b="1" dirty="0">
                <a:solidFill>
                  <a:srgbClr val="00B050"/>
                </a:solidFill>
              </a:rPr>
              <a:t>12 </a:t>
            </a:r>
            <a:r>
              <a:rPr lang="en-US" sz="2800" b="1" dirty="0" smtClean="0">
                <a:solidFill>
                  <a:srgbClr val="00B050"/>
                </a:solidFill>
              </a:rPr>
              <a:t>km</a:t>
            </a:r>
          </a:p>
          <a:p>
            <a:pPr marL="342900" indent="-342900" fontAlgn="ctr"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B050"/>
                </a:solidFill>
              </a:rPr>
              <a:t>Women 8 km</a:t>
            </a:r>
          </a:p>
          <a:p>
            <a:pPr marL="342900" indent="-342900" fontAlgn="ctr"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B050"/>
                </a:solidFill>
              </a:rPr>
              <a:t>Junior Men 8 km</a:t>
            </a:r>
          </a:p>
          <a:p>
            <a:pPr marL="342900" indent="-342900" fontAlgn="ctr"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B050"/>
                </a:solidFill>
              </a:rPr>
              <a:t>Junior Women 6 km</a:t>
            </a:r>
          </a:p>
          <a:p>
            <a:pPr fontAlgn="ctr"/>
            <a:endParaRPr lang="en-US" sz="2400" b="1" dirty="0" smtClean="0"/>
          </a:p>
          <a:p>
            <a:pPr marL="342900" indent="-342900" fontAlgn="ctr">
              <a:buFont typeface="Wingdings" pitchFamily="2" charset="2"/>
              <a:buChar char="ü"/>
            </a:pPr>
            <a:endParaRPr lang="en-US" sz="2400" b="1" dirty="0" smtClean="0"/>
          </a:p>
          <a:p>
            <a:pPr marL="342900" indent="-342900" fontAlgn="ctr">
              <a:buFont typeface="Wingdings" pitchFamily="2" charset="2"/>
              <a:buChar char="ü"/>
            </a:pPr>
            <a:endParaRPr lang="en-US" sz="2400" b="1" dirty="0" smtClean="0"/>
          </a:p>
          <a:p>
            <a:pPr marL="342900" indent="-342900" fontAlgn="ctr">
              <a:buFont typeface="Wingdings" pitchFamily="2" charset="2"/>
              <a:buChar char="ü"/>
            </a:pPr>
            <a:endParaRPr lang="en-US" sz="2400" b="1" dirty="0" smtClean="0"/>
          </a:p>
          <a:p>
            <a:pPr marL="342900" indent="-342900" fontAlgn="ctr">
              <a:buFont typeface="Wingdings" pitchFamily="2" charset="2"/>
              <a:buChar char="ü"/>
            </a:pPr>
            <a:endParaRPr lang="en-US" sz="2400" b="1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035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Cross Country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>
                <a:solidFill>
                  <a:srgbClr val="002060"/>
                </a:solidFill>
              </a:rPr>
              <a:t>The Start</a:t>
            </a:r>
          </a:p>
          <a:p>
            <a:r>
              <a:rPr lang="en-US" b="1" dirty="0" smtClean="0"/>
              <a:t> </a:t>
            </a:r>
            <a:r>
              <a:rPr lang="en-US" b="1" dirty="0"/>
              <a:t>The races shall be started by the firing of a gun. </a:t>
            </a:r>
            <a:endParaRPr lang="en-US" b="1" dirty="0" smtClean="0"/>
          </a:p>
          <a:p>
            <a:r>
              <a:rPr lang="en-US" b="1" dirty="0" smtClean="0"/>
              <a:t>In </a:t>
            </a:r>
            <a:r>
              <a:rPr lang="en-US" b="1" dirty="0"/>
              <a:t>international races, five-minute, three-minute and a one-minute warnings shall be given</a:t>
            </a:r>
            <a:r>
              <a:rPr lang="en-US" b="1" dirty="0" smtClean="0"/>
              <a:t>.</a:t>
            </a:r>
          </a:p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Drinking </a:t>
            </a:r>
            <a:r>
              <a:rPr lang="en-US" b="1" dirty="0">
                <a:solidFill>
                  <a:srgbClr val="002060"/>
                </a:solidFill>
              </a:rPr>
              <a:t>and Refreshment Stations</a:t>
            </a:r>
          </a:p>
          <a:p>
            <a:r>
              <a:rPr lang="en-US" b="1" dirty="0" smtClean="0"/>
              <a:t> </a:t>
            </a:r>
            <a:r>
              <a:rPr lang="en-US" b="1" dirty="0"/>
              <a:t>Water and other suitable refreshments shall be available at the start and finish of all races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For all events, a drinking / </a:t>
            </a:r>
            <a:r>
              <a:rPr lang="en-US" b="1" dirty="0" smtClean="0"/>
              <a:t>refreshment stations </a:t>
            </a:r>
            <a:r>
              <a:rPr lang="en-US" b="1" dirty="0"/>
              <a:t>shall </a:t>
            </a:r>
            <a:r>
              <a:rPr lang="en-US" b="1" dirty="0" smtClean="0"/>
              <a:t>be at </a:t>
            </a:r>
            <a:r>
              <a:rPr lang="en-US" b="1" dirty="0"/>
              <a:t>provided every lap, if weather conditions </a:t>
            </a:r>
            <a:r>
              <a:rPr lang="en-US" b="1" dirty="0" smtClean="0"/>
              <a:t>give permission.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03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Athletic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There are 3 types  of event include in Athletic.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Track Events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Field Events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Cross Country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037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Cross Country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>
                <a:solidFill>
                  <a:srgbClr val="002060"/>
                </a:solidFill>
              </a:rPr>
              <a:t>Race Conduct</a:t>
            </a:r>
          </a:p>
          <a:p>
            <a:r>
              <a:rPr lang="en-US" dirty="0" smtClean="0"/>
              <a:t> </a:t>
            </a:r>
            <a:r>
              <a:rPr lang="en-US" b="1" dirty="0"/>
              <a:t>If the Referee is satisfied on the report of a Judge or Umpire or otherwise that an athlete has left the marked course thereby shortening the distance to be covered, he shall be disqualified</a:t>
            </a:r>
            <a:r>
              <a:rPr lang="en-US" b="1" dirty="0" smtClean="0"/>
              <a:t>.</a:t>
            </a:r>
          </a:p>
          <a:p>
            <a:pPr algn="ctr">
              <a:buFont typeface="Wingdings" pitchFamily="2" charset="2"/>
              <a:buChar char="Ø"/>
            </a:pPr>
            <a:r>
              <a:rPr lang="en-US" b="1" dirty="0">
                <a:solidFill>
                  <a:srgbClr val="002060"/>
                </a:solidFill>
              </a:rPr>
              <a:t>Equipment Necessary for Cross Country Racing</a:t>
            </a:r>
          </a:p>
          <a:p>
            <a:r>
              <a:rPr lang="en-US" b="1" dirty="0"/>
              <a:t>The basic equipment necessary for a cross country race include a pair of running shoes, a pair of shorts, and a shirt.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65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40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                      Thanks !!!!!!!!!!!!!!</a:t>
            </a:r>
            <a:endParaRPr 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165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Track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 smtClean="0"/>
              <a:t>In Track Events  Start </a:t>
            </a:r>
            <a:r>
              <a:rPr lang="en-US" b="1" dirty="0"/>
              <a:t>and </a:t>
            </a:r>
            <a:r>
              <a:rPr lang="en-US" b="1" dirty="0" smtClean="0"/>
              <a:t>Finish </a:t>
            </a:r>
            <a:r>
              <a:rPr lang="en-US" b="1" dirty="0"/>
              <a:t>rules are designed to give spectators as well as competitors a clear indication of when a </a:t>
            </a:r>
            <a:r>
              <a:rPr lang="en-US" b="1" dirty="0" smtClean="0"/>
              <a:t>Race </a:t>
            </a:r>
            <a:r>
              <a:rPr lang="en-US" b="1" dirty="0"/>
              <a:t>has started and finished</a:t>
            </a:r>
            <a:endParaRPr lang="en-US" b="1" dirty="0" smtClean="0"/>
          </a:p>
          <a:p>
            <a:r>
              <a:rPr lang="en-US" b="1" dirty="0" smtClean="0"/>
              <a:t>The Rules </a:t>
            </a:r>
            <a:r>
              <a:rPr lang="en-US" b="1" dirty="0"/>
              <a:t>of T</a:t>
            </a:r>
            <a:r>
              <a:rPr lang="en-US" b="1" dirty="0" smtClean="0"/>
              <a:t>rack Events </a:t>
            </a:r>
            <a:r>
              <a:rPr lang="en-US" b="1" dirty="0"/>
              <a:t>in A</a:t>
            </a:r>
            <a:r>
              <a:rPr lang="en-US" b="1" dirty="0" smtClean="0"/>
              <a:t>thletics are </a:t>
            </a:r>
            <a:r>
              <a:rPr lang="en-US" b="1" dirty="0"/>
              <a:t>set by the  International Association of Athletics </a:t>
            </a:r>
            <a:r>
              <a:rPr lang="en-US" b="1" dirty="0" smtClean="0"/>
              <a:t>Federation</a:t>
            </a:r>
            <a:r>
              <a:rPr lang="en-US" b="1" dirty="0"/>
              <a:t> (IAAF). </a:t>
            </a:r>
            <a:endParaRPr lang="en-US" b="1" dirty="0" smtClean="0"/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Key </a:t>
            </a:r>
            <a:r>
              <a:rPr lang="en-US" b="1" dirty="0" smtClean="0">
                <a:solidFill>
                  <a:srgbClr val="002060"/>
                </a:solidFill>
              </a:rPr>
              <a:t>Rules </a:t>
            </a:r>
            <a:r>
              <a:rPr lang="en-US" b="1" dirty="0">
                <a:solidFill>
                  <a:srgbClr val="002060"/>
                </a:solidFill>
              </a:rPr>
              <a:t>of </a:t>
            </a:r>
            <a:r>
              <a:rPr lang="en-US" b="1" dirty="0" smtClean="0">
                <a:solidFill>
                  <a:srgbClr val="002060"/>
                </a:solidFill>
              </a:rPr>
              <a:t>Track Events are:</a:t>
            </a:r>
          </a:p>
          <a:p>
            <a:r>
              <a:rPr lang="en-US" b="1" dirty="0" smtClean="0"/>
              <a:t> Starting,</a:t>
            </a:r>
          </a:p>
          <a:p>
            <a:r>
              <a:rPr lang="en-US" b="1" dirty="0" smtClean="0"/>
              <a:t> Running </a:t>
            </a:r>
          </a:p>
          <a:p>
            <a:r>
              <a:rPr lang="en-US" b="1" dirty="0" smtClean="0"/>
              <a:t> Finishing</a:t>
            </a:r>
            <a:r>
              <a:rPr lang="en-US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65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Track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Starting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 smtClean="0"/>
              <a:t>The </a:t>
            </a:r>
            <a:r>
              <a:rPr lang="en-US" b="1" dirty="0"/>
              <a:t>start of a </a:t>
            </a:r>
            <a:r>
              <a:rPr lang="en-US" b="1" dirty="0" smtClean="0"/>
              <a:t>Race </a:t>
            </a:r>
            <a:r>
              <a:rPr lang="en-US" b="1" dirty="0"/>
              <a:t>is marked by a white line 5 cm wide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In all races that are not run in lanes the start line must be curved, so that all the athletes start the same distance from the </a:t>
            </a:r>
            <a:r>
              <a:rPr lang="en-US" b="1" dirty="0" smtClean="0"/>
              <a:t>finish.</a:t>
            </a:r>
          </a:p>
          <a:p>
            <a:r>
              <a:rPr lang="en-US" b="1" dirty="0"/>
              <a:t>Starting blocks may be used for all races up to and including 400 m </a:t>
            </a:r>
            <a:r>
              <a:rPr lang="en-US" b="1" dirty="0" smtClean="0"/>
              <a:t>and </a:t>
            </a:r>
            <a:r>
              <a:rPr lang="en-US" b="1" dirty="0"/>
              <a:t>may not be used for any other race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No part of the starting block may overlap the start line or extend into another lane</a:t>
            </a:r>
            <a:r>
              <a:rPr lang="en-US" b="1" dirty="0" smtClean="0"/>
              <a:t>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561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Track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/>
              <a:t>All races must be started by the report of the starter's </a:t>
            </a:r>
            <a:r>
              <a:rPr lang="en-US" b="1" dirty="0" smtClean="0"/>
              <a:t>gun.</a:t>
            </a:r>
          </a:p>
          <a:p>
            <a:r>
              <a:rPr lang="en-US" b="1" dirty="0"/>
              <a:t>An athlete may not touch either the start line or the ground in front of it with their hands or feet when on their marks</a:t>
            </a:r>
            <a:r>
              <a:rPr lang="en-US" b="1" dirty="0" smtClean="0"/>
              <a:t>.</a:t>
            </a:r>
            <a:endParaRPr lang="en-US" b="1" baseline="30000" dirty="0"/>
          </a:p>
          <a:p>
            <a:r>
              <a:rPr lang="en-US" b="1" dirty="0"/>
              <a:t>For sprint races up to 400 m, the starter gives two commands: "on your marks" </a:t>
            </a:r>
            <a:r>
              <a:rPr lang="en-US" b="1" dirty="0" smtClean="0"/>
              <a:t> and "set</a:t>
            </a:r>
            <a:r>
              <a:rPr lang="en-US" b="1" dirty="0"/>
              <a:t>" to advise the athletes that the start of the race is imminent.</a:t>
            </a:r>
          </a:p>
        </p:txBody>
      </p:sp>
    </p:spTree>
    <p:extLst>
      <p:ext uri="{BB962C8B-B14F-4D97-AF65-F5344CB8AC3E}">
        <p14:creationId xmlns:p14="http://schemas.microsoft.com/office/powerpoint/2010/main" val="3942561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Track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 smtClean="0"/>
              <a:t>Once </a:t>
            </a:r>
            <a:r>
              <a:rPr lang="en-US" b="1" dirty="0"/>
              <a:t>all athletes are set in their starting position, the gun or an approved starting apparatus must be </a:t>
            </a:r>
            <a:r>
              <a:rPr lang="en-US" b="1" dirty="0" smtClean="0"/>
              <a:t>fired.</a:t>
            </a:r>
          </a:p>
          <a:p>
            <a:r>
              <a:rPr lang="en-US" b="1" dirty="0"/>
              <a:t> If the starter is not satisfied that all are ready to proceed, the athletes may be called out of the blocks and the process started over</a:t>
            </a:r>
            <a:r>
              <a:rPr lang="en-US" b="1" dirty="0" smtClean="0"/>
              <a:t>.</a:t>
            </a:r>
            <a:endParaRPr lang="en-US" b="1" u="sng" baseline="30000" dirty="0"/>
          </a:p>
          <a:p>
            <a:r>
              <a:rPr lang="en-US" b="1" dirty="0"/>
              <a:t>Once the gun fires, they must run in the lane </a:t>
            </a:r>
            <a:r>
              <a:rPr lang="en-US" b="1" dirty="0" smtClean="0"/>
              <a:t>which </a:t>
            </a:r>
            <a:r>
              <a:rPr lang="en-US" b="1" dirty="0"/>
              <a:t>markers on the track notify them it is time to move towards the inside lane. </a:t>
            </a:r>
            <a:endParaRPr lang="en-US" b="1" dirty="0" smtClean="0"/>
          </a:p>
          <a:p>
            <a:r>
              <a:rPr lang="en-US" b="1" dirty="0" smtClean="0"/>
              <a:t>For </a:t>
            </a:r>
            <a:r>
              <a:rPr lang="en-US" b="1" dirty="0"/>
              <a:t>sprint races, athletes begin in start blocks and must stay in their own lane for the entire </a:t>
            </a:r>
            <a:r>
              <a:rPr lang="en-US" b="1" dirty="0" smtClean="0"/>
              <a:t>race.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2561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Track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>
                <a:solidFill>
                  <a:srgbClr val="002060"/>
                </a:solidFill>
              </a:rPr>
              <a:t>Running the R</a:t>
            </a:r>
            <a:r>
              <a:rPr lang="en-US" b="1" dirty="0" smtClean="0">
                <a:solidFill>
                  <a:srgbClr val="002060"/>
                </a:solidFill>
              </a:rPr>
              <a:t>ace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 smtClean="0"/>
              <a:t>For </a:t>
            </a:r>
            <a:r>
              <a:rPr lang="en-US" b="1" dirty="0"/>
              <a:t>sprinting events </a:t>
            </a:r>
            <a:r>
              <a:rPr lang="en-US" b="1" dirty="0" smtClean="0"/>
              <a:t>each </a:t>
            </a:r>
            <a:r>
              <a:rPr lang="en-US" b="1" dirty="0"/>
              <a:t>athlete must run the race within their allocated lane from start to finish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If an athlete leaves their lane or steps on the line demarking each lane the athlete will be disqualified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Lane rules also apply for initial periods of other track races, for example, the beginning of the 800 m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Similar rules apply for longer distance races 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Any </a:t>
            </a:r>
            <a:r>
              <a:rPr lang="en-US" b="1" dirty="0"/>
              <a:t>athlete who </a:t>
            </a:r>
            <a:r>
              <a:rPr lang="en-US" b="1" dirty="0" smtClean="0"/>
              <a:t>obstructs </a:t>
            </a:r>
            <a:r>
              <a:rPr lang="en-US" b="1" dirty="0"/>
              <a:t>another athlete, in a way that impedes his progress, should be disqualified from that event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However, if an athlete is pushed or forced by another person to run outside his lane, and if no </a:t>
            </a:r>
            <a:r>
              <a:rPr lang="en-US" b="1" dirty="0" smtClean="0"/>
              <a:t> </a:t>
            </a:r>
            <a:r>
              <a:rPr lang="en-US" b="1" dirty="0"/>
              <a:t>advantage is gained, the athlete should not be disqualified</a:t>
            </a:r>
            <a:r>
              <a:rPr lang="en-US" b="1" dirty="0" smtClean="0"/>
              <a:t>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561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Track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b="1" dirty="0">
                <a:solidFill>
                  <a:srgbClr val="002060"/>
                </a:solidFill>
              </a:rPr>
              <a:t>The </a:t>
            </a:r>
            <a:r>
              <a:rPr lang="en-US" b="1" dirty="0" smtClean="0">
                <a:solidFill>
                  <a:srgbClr val="002060"/>
                </a:solidFill>
              </a:rPr>
              <a:t>finish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/>
              <a:t>The finish of a race is marked by a white line 5 cm wide</a:t>
            </a:r>
            <a:r>
              <a:rPr lang="en-US" b="1" dirty="0" smtClean="0"/>
              <a:t>.</a:t>
            </a:r>
            <a:endParaRPr lang="en-US" b="1" baseline="30000" dirty="0"/>
          </a:p>
          <a:p>
            <a:r>
              <a:rPr lang="en-US" b="1" dirty="0"/>
              <a:t> The finishing position of athletes is determined by the </a:t>
            </a:r>
            <a:r>
              <a:rPr lang="en-US" b="1" dirty="0" smtClean="0"/>
              <a:t>  </a:t>
            </a:r>
            <a:r>
              <a:rPr lang="en-US" b="1" dirty="0"/>
              <a:t>which any part of their torso </a:t>
            </a:r>
            <a:r>
              <a:rPr lang="en-US" b="1" dirty="0" smtClean="0"/>
              <a:t>reaches </a:t>
            </a:r>
            <a:r>
              <a:rPr lang="en-US" b="1" dirty="0"/>
              <a:t>the </a:t>
            </a:r>
            <a:r>
              <a:rPr lang="en-US" b="1" dirty="0" smtClean="0"/>
              <a:t> </a:t>
            </a:r>
            <a:r>
              <a:rPr lang="en-US" b="1" dirty="0"/>
              <a:t>nearer edge of the finish line</a:t>
            </a:r>
            <a:r>
              <a:rPr lang="en-US" b="1" dirty="0" smtClean="0"/>
              <a:t>.</a:t>
            </a:r>
            <a:endParaRPr lang="en-US" b="1" baseline="30000" dirty="0"/>
          </a:p>
          <a:p>
            <a:r>
              <a:rPr lang="en-US" b="1" dirty="0"/>
              <a:t> Fully automatic timing </a:t>
            </a:r>
            <a:r>
              <a:rPr lang="en-US" b="1" dirty="0" smtClean="0"/>
              <a:t>systems </a:t>
            </a:r>
            <a:r>
              <a:rPr lang="en-US" b="1" dirty="0"/>
              <a:t>are becoming more and more </a:t>
            </a:r>
            <a:r>
              <a:rPr lang="en-US" b="1" dirty="0" smtClean="0"/>
              <a:t>common to improving </a:t>
            </a:r>
            <a:r>
              <a:rPr lang="en-US" b="1" dirty="0"/>
              <a:t>the </a:t>
            </a:r>
            <a:r>
              <a:rPr lang="en-US" b="1" dirty="0" smtClean="0"/>
              <a:t>accuracy on </a:t>
            </a:r>
            <a:r>
              <a:rPr lang="en-US" b="1" dirty="0"/>
              <a:t>the finish line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With the accuracy of the timing systems, ties are rare.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176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Rules of Track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54446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Ties between different athletes are resolved as follows: </a:t>
            </a:r>
          </a:p>
          <a:p>
            <a:r>
              <a:rPr lang="en-US" b="1" dirty="0" smtClean="0"/>
              <a:t>If there has been a tie in any round for a qualifying position for the next round based on time, a judge  must consider the actual time recorded by the athletes to one thousandth of a second.</a:t>
            </a:r>
          </a:p>
          <a:p>
            <a:r>
              <a:rPr lang="en-US" b="1" dirty="0" smtClean="0"/>
              <a:t> If the judge decides that there has been a tie, the tying athletes must be placed in the next round or, if that is not practicable, lots must be drawn to determine who must be placed in the next round. </a:t>
            </a:r>
          </a:p>
          <a:p>
            <a:r>
              <a:rPr lang="en-US" b="1" dirty="0" smtClean="0"/>
              <a:t>In the case of a tie for first place in any final, the referee decides whether it is practicable to arrange for the athletes so tying to compete again.</a:t>
            </a:r>
          </a:p>
          <a:p>
            <a:r>
              <a:rPr lang="en-US" b="1" dirty="0" smtClean="0"/>
              <a:t> If he decides it is not, the result stands. </a:t>
            </a:r>
          </a:p>
          <a:p>
            <a:r>
              <a:rPr lang="en-US" b="1" dirty="0" smtClean="0"/>
              <a:t>Ties in other placing remain.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035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1028</Words>
  <Application>Microsoft Office PowerPoint</Application>
  <PresentationFormat>On-screen Show (4:3)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Rules of Athletic Events</vt:lpstr>
      <vt:lpstr>Rules of Athletic Events</vt:lpstr>
      <vt:lpstr>Rules of Track Events</vt:lpstr>
      <vt:lpstr>Rules of Track Events</vt:lpstr>
      <vt:lpstr>Rules of Track Events</vt:lpstr>
      <vt:lpstr>Rules of Track Events</vt:lpstr>
      <vt:lpstr>Rules of Track Events</vt:lpstr>
      <vt:lpstr>Rules of Track Events</vt:lpstr>
      <vt:lpstr>Rules of Track Events</vt:lpstr>
      <vt:lpstr>Rules of Field Events</vt:lpstr>
      <vt:lpstr>Rules of Field Events</vt:lpstr>
      <vt:lpstr>Rules of Field Events</vt:lpstr>
      <vt:lpstr>Rules of Field Events</vt:lpstr>
      <vt:lpstr>Rules of Field Events</vt:lpstr>
      <vt:lpstr>Rules of Field Events</vt:lpstr>
      <vt:lpstr>Rules of Cross Country</vt:lpstr>
      <vt:lpstr>Rules of Cross Country</vt:lpstr>
      <vt:lpstr>Rules of Cross Country</vt:lpstr>
      <vt:lpstr>Rules of Cross Country</vt:lpstr>
      <vt:lpstr>Rules of Cross Country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Rules of Athletic Events</dc:title>
  <dc:creator>Waqas Ihsan</dc:creator>
  <cp:lastModifiedBy>Aamir Ch</cp:lastModifiedBy>
  <cp:revision>16</cp:revision>
  <dcterms:created xsi:type="dcterms:W3CDTF">2016-06-25T05:11:31Z</dcterms:created>
  <dcterms:modified xsi:type="dcterms:W3CDTF">2020-03-27T16:17:39Z</dcterms:modified>
</cp:coreProperties>
</file>